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62" r:id="rId3"/>
    <p:sldId id="263" r:id="rId4"/>
    <p:sldId id="264" r:id="rId5"/>
    <p:sldId id="279" r:id="rId6"/>
    <p:sldId id="265" r:id="rId7"/>
    <p:sldId id="267" r:id="rId8"/>
    <p:sldId id="268" r:id="rId9"/>
    <p:sldId id="270" r:id="rId10"/>
    <p:sldId id="272" r:id="rId11"/>
    <p:sldId id="271" r:id="rId12"/>
    <p:sldId id="289" r:id="rId13"/>
    <p:sldId id="280" r:id="rId14"/>
    <p:sldId id="283" r:id="rId15"/>
    <p:sldId id="284" r:id="rId16"/>
    <p:sldId id="285" r:id="rId17"/>
    <p:sldId id="286" r:id="rId18"/>
    <p:sldId id="288" r:id="rId19"/>
    <p:sldId id="281" r:id="rId20"/>
    <p:sldId id="290" r:id="rId21"/>
    <p:sldId id="291" r:id="rId22"/>
    <p:sldId id="273" r:id="rId23"/>
    <p:sldId id="275" r:id="rId24"/>
    <p:sldId id="276" r:id="rId25"/>
    <p:sldId id="277" r:id="rId26"/>
    <p:sldId id="266" r:id="rId27"/>
    <p:sldId id="27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DB6E1-4E4C-7D43-A7C0-FF18492CDE24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2D1DE-F308-8A4A-971D-54BEDBECC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16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3455F-8C1A-4D0D-A744-1B195B7C0D0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65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01947-3DB3-4ABD-9766-AE466F79E4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0BECF4-198D-4827-88CD-2F16E54633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6A98E-875D-4E40-A5BC-731C2FED9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F6C4-0713-412E-A180-E5EEE66B8EA4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1B03F-E41A-4BA2-9E7B-91E4A63AF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B53EB-7655-4178-9790-240AE1CBE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3D58-C2E6-4077-AB51-8FF2DA386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96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26D19-C234-47B1-A136-32221C311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9D3EC1-7C75-456C-B5A7-CDCB2A609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A2D9E-B157-4864-B3F1-2F722C5D4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F6C4-0713-412E-A180-E5EEE66B8EA4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6D16A-A66D-4DDC-BB05-B7BB95CDD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E1C30-F88C-4F75-B569-B5BC5BABC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3D58-C2E6-4077-AB51-8FF2DA386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88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694386-4087-490E-9980-AC4333AD21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647541-A2D9-4F44-9CF2-619F6879EB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DF04C-5226-44B3-8EFB-9FAA892CC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F6C4-0713-412E-A180-E5EEE66B8EA4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FCFBA-C62F-4EA9-B796-09EF96482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CFAB3-CE13-4C17-9134-4691C6DCD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3D58-C2E6-4077-AB51-8FF2DA386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20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39C06-AB85-4F3B-BBF8-7A3F216A9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4B58E-B89B-4259-B548-9E4FA35E8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4C42F-E05E-4BB1-B2CB-17C108ABA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F6C4-0713-412E-A180-E5EEE66B8EA4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4F4D2-165E-4FF5-9780-23260702F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23FFE-7F24-4290-A208-1FCB7351C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3D58-C2E6-4077-AB51-8FF2DA386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21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CE553-1168-4DE0-BBD1-6D9F585A6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865BE6-61A8-4253-8CA0-44672EEEB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DA3D-E8F6-4BAA-A92E-0385B5066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F6C4-0713-412E-A180-E5EEE66B8EA4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6EB34-B785-4577-A4D2-F9FE96E0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B491F-B277-4B5B-AFE6-0B12B8026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3D58-C2E6-4077-AB51-8FF2DA386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16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C7259-3497-4C96-84E8-D409791D9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3C9A1-3C65-4E6A-87AB-0B207777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F71FB6-9C70-433F-8C8C-FD93D2304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4F6CA2-09FD-4142-9FE2-3AE0BF266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F6C4-0713-412E-A180-E5EEE66B8EA4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3433D-35A5-479B-BBCC-CCC05E5B6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4146D-EF8E-4973-8809-3BE520E62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3D58-C2E6-4077-AB51-8FF2DA386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34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26D87-BB7C-41D6-86E0-46E324E12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63977-8133-4106-A6F4-42301D61E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774A3-F0CA-46CE-B86E-4721FC362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D24637-2835-4EFD-854E-B29DB4C539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A9D0B6-9DBD-483B-8C73-DA304A27EB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D25904-BEDD-463E-A1F6-34C383C38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F6C4-0713-412E-A180-E5EEE66B8EA4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F83F35-A6B3-4257-A1D0-FCD683FA3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C10C48-11A8-41EE-A851-1EE3226A3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3D58-C2E6-4077-AB51-8FF2DA386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6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1505A-AAB5-40D0-9659-A9FB70D02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1126C6-52B3-487B-A926-B00BD0DEC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F6C4-0713-412E-A180-E5EEE66B8EA4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8BE306-0B9F-4BD6-B4C3-77937066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D7DB-8F3E-44B8-93B2-078A1DCB5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3D58-C2E6-4077-AB51-8FF2DA386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7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49A14E-42F8-4453-9131-14001C239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F6C4-0713-412E-A180-E5EEE66B8EA4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69545D-F085-4FF0-A99C-800244734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9BFE67-ED9A-4AE3-B9C5-44940C8C8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3D58-C2E6-4077-AB51-8FF2DA386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18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4B692-09AE-4C68-B4D7-69290C727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A6C04-3F97-42FC-A2CA-7D3F7ECC7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BAEFC1-CF7D-44CB-9C4C-0167FC981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AA5C38-6382-4AA6-95C1-800D19922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F6C4-0713-412E-A180-E5EEE66B8EA4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8ABC44-2A7E-453A-8D78-8E8D27F1F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11673-7F49-4265-8AD5-1271E3A40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3D58-C2E6-4077-AB51-8FF2DA386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462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098C9-9A5B-438C-B9CE-E6EB538AB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8EBDF3-3568-417D-A241-AC9D01B16F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43D29E-A3F5-4307-B202-D21C80E2B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ACCB9-91EC-4F1D-B265-065CE0E4F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F6C4-0713-412E-A180-E5EEE66B8EA4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ABF942-B616-44A3-A96D-D2944752A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0C568-6058-4649-B414-6337CD5E3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3D58-C2E6-4077-AB51-8FF2DA386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187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9CA8AB-4BB4-4E2C-A406-13007AD03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3CC8B-CEA1-4332-8C69-28A07F842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44F53-F39B-4892-9EB3-7A5BC256B6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8F6C4-0713-412E-A180-E5EEE66B8EA4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AB584-8EA6-4C62-9918-D5C14A3056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5CE44-F521-46DD-8C24-4A5559423F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E3D58-C2E6-4077-AB51-8FF2DA386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99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nrich.maths.org/psum/picture-this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nrich.maths.org/psum/picture-thi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73CD5F1-D3DD-1E48-8AEC-C8DBFB4226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12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BCD453-D5D6-4339-9E3F-0A1772866B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 This!</a:t>
            </a:r>
            <a:endParaRPr lang="en-GB" sz="6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D8AE04-CECF-4FBF-90E9-5916EDB0A4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706233"/>
          </a:xfrm>
        </p:spPr>
        <p:txBody>
          <a:bodyPr>
            <a:normAutofit fontScale="92500"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Vicky Neale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Mathematical Institute &amp; Balliol College, University of Oxford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vicky.neale@maths.ox.ac.uk, @VickyMaths1729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4011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079" y="1357164"/>
            <a:ext cx="4536285" cy="417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68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640" y="1617044"/>
            <a:ext cx="3919612" cy="36095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344" y="1626668"/>
            <a:ext cx="3911661" cy="360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55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50" y="949325"/>
            <a:ext cx="8343900" cy="495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02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640" y="1056132"/>
            <a:ext cx="3474720" cy="47457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96615" y="1953928"/>
            <a:ext cx="3744227" cy="3917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78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640" y="1056132"/>
            <a:ext cx="3474720" cy="47457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96615" y="2550696"/>
            <a:ext cx="3744227" cy="3320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28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640" y="1056132"/>
            <a:ext cx="3474720" cy="47457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96615" y="3185962"/>
            <a:ext cx="3744227" cy="2685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70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640" y="1056132"/>
            <a:ext cx="3474720" cy="47457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96615" y="3859731"/>
            <a:ext cx="3744227" cy="2011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91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640" y="1056132"/>
            <a:ext cx="3474720" cy="47457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96615" y="4543124"/>
            <a:ext cx="3744227" cy="1328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58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640" y="1056132"/>
            <a:ext cx="3474720" cy="47457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96615" y="5139891"/>
            <a:ext cx="3744227" cy="731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27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640" y="1056132"/>
            <a:ext cx="3474720" cy="474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64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50" y="949325"/>
            <a:ext cx="8343900" cy="495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99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90" y="1334337"/>
            <a:ext cx="7094822" cy="42169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748" y="1065757"/>
            <a:ext cx="3474720" cy="474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05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90" y="1334337"/>
            <a:ext cx="7094822" cy="42169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951" y="945442"/>
            <a:ext cx="3529584" cy="492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72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can explore for yourself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400" dirty="0"/>
          </a:p>
          <a:p>
            <a:pPr marL="0" indent="0" algn="ctr">
              <a:buNone/>
            </a:pPr>
            <a:r>
              <a:rPr lang="en-GB" sz="4400" dirty="0" smtClean="0">
                <a:hlinkClick r:id="rId2"/>
              </a:rPr>
              <a:t>https</a:t>
            </a:r>
            <a:r>
              <a:rPr lang="en-GB" sz="4400" dirty="0">
                <a:hlinkClick r:id="rId2"/>
              </a:rPr>
              <a:t>://nrich.maths.org/psum/picture-this</a:t>
            </a:r>
            <a:r>
              <a:rPr lang="en-GB" sz="4400" dirty="0" smtClean="0">
                <a:hlinkClick r:id="rId2"/>
              </a:rPr>
              <a:t>/</a:t>
            </a:r>
            <a:r>
              <a:rPr lang="en-GB" sz="4400" dirty="0" smtClean="0"/>
              <a:t>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11711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600" dirty="0" smtClean="0"/>
              <a:t>Conjecture: the side length of the smallest square (the last nonzero remainder) is the highest common factor of the two starting numbers.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7909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To show that a number is the highest common factor of </a:t>
            </a:r>
            <a:r>
              <a:rPr lang="en-GB" i="1" dirty="0" smtClean="0"/>
              <a:t>a</a:t>
            </a:r>
            <a:r>
              <a:rPr lang="en-GB" dirty="0" smtClean="0"/>
              <a:t> and </a:t>
            </a:r>
            <a:r>
              <a:rPr lang="en-GB" i="1" dirty="0" smtClean="0"/>
              <a:t>b</a:t>
            </a:r>
            <a:r>
              <a:rPr lang="en-GB" dirty="0" smtClean="0"/>
              <a:t>, we need to show:</a:t>
            </a:r>
          </a:p>
          <a:p>
            <a:r>
              <a:rPr lang="en-GB" dirty="0" smtClean="0"/>
              <a:t>that it is a common factor – it divides both </a:t>
            </a:r>
            <a:r>
              <a:rPr lang="en-GB" i="1" dirty="0" smtClean="0"/>
              <a:t>a</a:t>
            </a:r>
            <a:r>
              <a:rPr lang="en-GB" dirty="0" smtClean="0"/>
              <a:t> and </a:t>
            </a:r>
            <a:r>
              <a:rPr lang="en-GB" i="1" dirty="0" smtClean="0"/>
              <a:t>b</a:t>
            </a:r>
            <a:endParaRPr lang="en-GB" dirty="0" smtClean="0"/>
          </a:p>
          <a:p>
            <a:r>
              <a:rPr lang="en-GB" dirty="0" smtClean="0"/>
              <a:t>that it’s the </a:t>
            </a:r>
            <a:r>
              <a:rPr lang="en-GB" i="1" dirty="0" smtClean="0"/>
              <a:t>highest</a:t>
            </a:r>
            <a:r>
              <a:rPr lang="en-GB" dirty="0"/>
              <a:t> </a:t>
            </a:r>
            <a:r>
              <a:rPr lang="en-GB" dirty="0" smtClean="0"/>
              <a:t>– any common factor is less than or equal to 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27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90" y="1334337"/>
            <a:ext cx="7094822" cy="42169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748" y="1065757"/>
            <a:ext cx="3474720" cy="474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3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Euclid’s algorithm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GB" dirty="0" smtClean="0"/>
              <a:t>Euclid (325BCE—265BCE, maybe)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Al-Khwarizmi (780-850, maybe)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336" y="2590934"/>
            <a:ext cx="1720171" cy="27222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04" y="2590934"/>
            <a:ext cx="2237892" cy="272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76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you’d like to explore further…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https://nrich.maths.org/psum/picture-this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</a:t>
            </a:r>
          </a:p>
          <a:p>
            <a:r>
              <a:rPr lang="en-GB" dirty="0" smtClean="0"/>
              <a:t>Search for “Euclid’s algorithm” or the “Euclidean algorithm”</a:t>
            </a:r>
          </a:p>
          <a:p>
            <a:r>
              <a:rPr lang="en-GB" dirty="0" smtClean="0"/>
              <a:t>Consult your favourite introductory number theory book.  Mine is </a:t>
            </a:r>
            <a:r>
              <a:rPr lang="en-GB" i="1" dirty="0" smtClean="0"/>
              <a:t>The Higher Arithmetic</a:t>
            </a:r>
            <a:r>
              <a:rPr lang="en-GB" dirty="0" smtClean="0"/>
              <a:t> by Davenport (Cambridge University Press).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04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25" y="939800"/>
            <a:ext cx="11055350" cy="497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07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450" y="939800"/>
            <a:ext cx="2197100" cy="497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48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823" y="204173"/>
            <a:ext cx="7278572" cy="639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72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Given two numbers, can you draw the corresponding diagram?</a:t>
            </a:r>
          </a:p>
          <a:p>
            <a:r>
              <a:rPr lang="en-GB" dirty="0" smtClean="0"/>
              <a:t>Given a diagram, can you find the corresponding two numbers?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026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Can you draw the diagram for the pair of numbers 127, 105?</a:t>
            </a:r>
          </a:p>
        </p:txBody>
      </p:sp>
    </p:spTree>
    <p:extLst>
      <p:ext uri="{BB962C8B-B14F-4D97-AF65-F5344CB8AC3E}">
        <p14:creationId xmlns:p14="http://schemas.microsoft.com/office/powerpoint/2010/main" val="698513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533" y="617952"/>
            <a:ext cx="5861585" cy="564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15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830" y="2136175"/>
            <a:ext cx="4070684" cy="2570580"/>
          </a:xfrm>
        </p:spPr>
        <p:txBody>
          <a:bodyPr/>
          <a:lstStyle/>
          <a:p>
            <a:r>
              <a:rPr lang="en-GB" dirty="0" smtClean="0"/>
              <a:t>Here’s a diagram, can you find the numbers?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847" y="1427381"/>
            <a:ext cx="4883083" cy="400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15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5296</TotalTime>
  <Words>209</Words>
  <Application>Microsoft Office PowerPoint</Application>
  <PresentationFormat>Widescreen</PresentationFormat>
  <Paragraphs>32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Picture This!</vt:lpstr>
      <vt:lpstr>PowerPoint Presentation</vt:lpstr>
      <vt:lpstr>PowerPoint Presentation</vt:lpstr>
      <vt:lpstr>PowerPoint Presentation</vt:lpstr>
      <vt:lpstr>PowerPoint Presentation</vt:lpstr>
      <vt:lpstr>Key questions</vt:lpstr>
      <vt:lpstr>PowerPoint Presentation</vt:lpstr>
      <vt:lpstr>PowerPoint Presentation</vt:lpstr>
      <vt:lpstr>Here’s a diagram, can you find the numbers?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can explore for yourself</vt:lpstr>
      <vt:lpstr>PowerPoint Presentation</vt:lpstr>
      <vt:lpstr>PowerPoint Presentation</vt:lpstr>
      <vt:lpstr>PowerPoint Presentation</vt:lpstr>
      <vt:lpstr>Euclid’s algorithm</vt:lpstr>
      <vt:lpstr>If you’d like to explore further…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Capewell</dc:creator>
  <cp:lastModifiedBy>Vicky Neale</cp:lastModifiedBy>
  <cp:revision>29</cp:revision>
  <dcterms:created xsi:type="dcterms:W3CDTF">2020-10-01T11:22:35Z</dcterms:created>
  <dcterms:modified xsi:type="dcterms:W3CDTF">2021-04-07T09:03:47Z</dcterms:modified>
</cp:coreProperties>
</file>